
<file path=[Content_Types].xml><?xml version="1.0" encoding="utf-8"?>
<Types xmlns="http://schemas.openxmlformats.org/package/2006/content-types">
  <Default Extension="drawio" ContentType="image/pn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77" r:id="rId6"/>
    <p:sldId id="258" r:id="rId7"/>
    <p:sldId id="271" r:id="rId8"/>
    <p:sldId id="279" r:id="rId9"/>
    <p:sldId id="273" r:id="rId10"/>
    <p:sldId id="261" r:id="rId11"/>
    <p:sldId id="276" r:id="rId12"/>
    <p:sldId id="274" r:id="rId13"/>
    <p:sldId id="282" r:id="rId14"/>
    <p:sldId id="280" r:id="rId15"/>
    <p:sldId id="283" r:id="rId16"/>
    <p:sldId id="286" r:id="rId17"/>
    <p:sldId id="272" r:id="rId18"/>
    <p:sldId id="284" r:id="rId19"/>
    <p:sldId id="278" r:id="rId20"/>
    <p:sldId id="285" r:id="rId21"/>
    <p:sldId id="265" r:id="rId22"/>
    <p:sldId id="281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5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CD734-00A5-4D36-9714-BE7763790F19}" v="28" dt="2025-05-05T13:01:08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4703" autoAdjust="0"/>
  </p:normalViewPr>
  <p:slideViewPr>
    <p:cSldViewPr snapToGrid="0">
      <p:cViewPr varScale="1">
        <p:scale>
          <a:sx n="95" d="100"/>
          <a:sy n="95" d="100"/>
        </p:scale>
        <p:origin x="84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moka Saliou" userId="3b51930f4d8b5044" providerId="LiveId" clId="{7D9CD734-00A5-4D36-9714-BE7763790F19}"/>
    <pc:docChg chg="undo redo custSel mod addSld modSld">
      <pc:chgData name="Semoka Saliou" userId="3b51930f4d8b5044" providerId="LiveId" clId="{7D9CD734-00A5-4D36-9714-BE7763790F19}" dt="2025-05-06T08:21:44.623" v="237" actId="20577"/>
      <pc:docMkLst>
        <pc:docMk/>
      </pc:docMkLst>
      <pc:sldChg chg="modSp mod">
        <pc:chgData name="Semoka Saliou" userId="3b51930f4d8b5044" providerId="LiveId" clId="{7D9CD734-00A5-4D36-9714-BE7763790F19}" dt="2025-05-06T08:21:24.491" v="215" actId="1038"/>
        <pc:sldMkLst>
          <pc:docMk/>
          <pc:sldMk cId="2013043270" sldId="257"/>
        </pc:sldMkLst>
        <pc:spChg chg="mod">
          <ac:chgData name="Semoka Saliou" userId="3b51930f4d8b5044" providerId="LiveId" clId="{7D9CD734-00A5-4D36-9714-BE7763790F19}" dt="2025-05-06T08:21:24.491" v="215" actId="1038"/>
          <ac:spMkLst>
            <pc:docMk/>
            <pc:sldMk cId="2013043270" sldId="257"/>
            <ac:spMk id="8" creationId="{00000000-0000-0000-0000-000000000000}"/>
          </ac:spMkLst>
        </pc:spChg>
      </pc:sldChg>
      <pc:sldChg chg="modAnim">
        <pc:chgData name="Semoka Saliou" userId="3b51930f4d8b5044" providerId="LiveId" clId="{7D9CD734-00A5-4D36-9714-BE7763790F19}" dt="2025-05-05T13:01:08.644" v="214"/>
        <pc:sldMkLst>
          <pc:docMk/>
          <pc:sldMk cId="1177584907" sldId="261"/>
        </pc:sldMkLst>
      </pc:sldChg>
      <pc:sldChg chg="modSp mod">
        <pc:chgData name="Semoka Saliou" userId="3b51930f4d8b5044" providerId="LiveId" clId="{7D9CD734-00A5-4D36-9714-BE7763790F19}" dt="2025-05-06T08:21:44.623" v="237" actId="20577"/>
        <pc:sldMkLst>
          <pc:docMk/>
          <pc:sldMk cId="156750396" sldId="277"/>
        </pc:sldMkLst>
        <pc:spChg chg="mod">
          <ac:chgData name="Semoka Saliou" userId="3b51930f4d8b5044" providerId="LiveId" clId="{7D9CD734-00A5-4D36-9714-BE7763790F19}" dt="2025-05-06T08:21:44.623" v="237" actId="20577"/>
          <ac:spMkLst>
            <pc:docMk/>
            <pc:sldMk cId="156750396" sldId="277"/>
            <ac:spMk id="5" creationId="{1FF39718-6251-4A5A-AAC7-767229317836}"/>
          </ac:spMkLst>
        </pc:spChg>
      </pc:sldChg>
      <pc:sldChg chg="addSp delSp modSp mod">
        <pc:chgData name="Semoka Saliou" userId="3b51930f4d8b5044" providerId="LiveId" clId="{7D9CD734-00A5-4D36-9714-BE7763790F19}" dt="2025-05-05T13:00:33.920" v="209" actId="1076"/>
        <pc:sldMkLst>
          <pc:docMk/>
          <pc:sldMk cId="3233975922" sldId="283"/>
        </pc:sldMkLst>
        <pc:spChg chg="add del mod">
          <ac:chgData name="Semoka Saliou" userId="3b51930f4d8b5044" providerId="LiveId" clId="{7D9CD734-00A5-4D36-9714-BE7763790F19}" dt="2025-05-05T13:00:33.333" v="208"/>
          <ac:spMkLst>
            <pc:docMk/>
            <pc:sldMk cId="3233975922" sldId="283"/>
            <ac:spMk id="3" creationId="{A089B679-D073-C548-6B0E-07EDEAD3A29B}"/>
          </ac:spMkLst>
        </pc:spChg>
        <pc:spChg chg="mod">
          <ac:chgData name="Semoka Saliou" userId="3b51930f4d8b5044" providerId="LiveId" clId="{7D9CD734-00A5-4D36-9714-BE7763790F19}" dt="2025-05-05T12:48:24.955" v="59" actId="20577"/>
          <ac:spMkLst>
            <pc:docMk/>
            <pc:sldMk cId="3233975922" sldId="283"/>
            <ac:spMk id="6" creationId="{63038137-6072-DBF6-9822-61D9724B2A2C}"/>
          </ac:spMkLst>
        </pc:spChg>
        <pc:spChg chg="mod">
          <ac:chgData name="Semoka Saliou" userId="3b51930f4d8b5044" providerId="LiveId" clId="{7D9CD734-00A5-4D36-9714-BE7763790F19}" dt="2025-05-05T13:00:33.920" v="209" actId="1076"/>
          <ac:spMkLst>
            <pc:docMk/>
            <pc:sldMk cId="3233975922" sldId="283"/>
            <ac:spMk id="11" creationId="{23E4845D-F8C4-FF36-9A27-6F459F652DE5}"/>
          </ac:spMkLst>
        </pc:spChg>
      </pc:sldChg>
      <pc:sldChg chg="addSp delSp modSp mod">
        <pc:chgData name="Semoka Saliou" userId="3b51930f4d8b5044" providerId="LiveId" clId="{7D9CD734-00A5-4D36-9714-BE7763790F19}" dt="2025-05-01T21:59:52.737" v="11" actId="12"/>
        <pc:sldMkLst>
          <pc:docMk/>
          <pc:sldMk cId="748688579" sldId="285"/>
        </pc:sldMkLst>
        <pc:spChg chg="add mod">
          <ac:chgData name="Semoka Saliou" userId="3b51930f4d8b5044" providerId="LiveId" clId="{7D9CD734-00A5-4D36-9714-BE7763790F19}" dt="2025-05-01T21:59:52.737" v="11" actId="12"/>
          <ac:spMkLst>
            <pc:docMk/>
            <pc:sldMk cId="748688579" sldId="285"/>
            <ac:spMk id="19" creationId="{85F0C7FC-CF22-5996-78BF-16D7F2FBAAD2}"/>
          </ac:spMkLst>
        </pc:spChg>
      </pc:sldChg>
      <pc:sldChg chg="addSp delSp modSp add mod">
        <pc:chgData name="Semoka Saliou" userId="3b51930f4d8b5044" providerId="LiveId" clId="{7D9CD734-00A5-4D36-9714-BE7763790F19}" dt="2025-05-05T12:59:53.247" v="201" actId="1076"/>
        <pc:sldMkLst>
          <pc:docMk/>
          <pc:sldMk cId="3026202536" sldId="286"/>
        </pc:sldMkLst>
        <pc:spChg chg="add mod">
          <ac:chgData name="Semoka Saliou" userId="3b51930f4d8b5044" providerId="LiveId" clId="{7D9CD734-00A5-4D36-9714-BE7763790F19}" dt="2025-05-05T12:58:25.945" v="195" actId="1076"/>
          <ac:spMkLst>
            <pc:docMk/>
            <pc:sldMk cId="3026202536" sldId="286"/>
            <ac:spMk id="3" creationId="{7F064CA4-22C4-F9C8-AB53-6DFAD59FF443}"/>
          </ac:spMkLst>
        </pc:spChg>
        <pc:spChg chg="add mod">
          <ac:chgData name="Semoka Saliou" userId="3b51930f4d8b5044" providerId="LiveId" clId="{7D9CD734-00A5-4D36-9714-BE7763790F19}" dt="2025-05-05T12:58:29.240" v="196" actId="1076"/>
          <ac:spMkLst>
            <pc:docMk/>
            <pc:sldMk cId="3026202536" sldId="286"/>
            <ac:spMk id="7" creationId="{71D0AFC3-0A40-CA0E-8C77-4946484EEE62}"/>
          </ac:spMkLst>
        </pc:spChg>
        <pc:spChg chg="add mod">
          <ac:chgData name="Semoka Saliou" userId="3b51930f4d8b5044" providerId="LiveId" clId="{7D9CD734-00A5-4D36-9714-BE7763790F19}" dt="2025-05-05T12:59:53.247" v="201" actId="1076"/>
          <ac:spMkLst>
            <pc:docMk/>
            <pc:sldMk cId="3026202536" sldId="286"/>
            <ac:spMk id="8" creationId="{DC10A9F7-9620-F806-5B6C-CDCA404F9159}"/>
          </ac:spMkLst>
        </pc:spChg>
        <pc:spChg chg="mod">
          <ac:chgData name="Semoka Saliou" userId="3b51930f4d8b5044" providerId="LiveId" clId="{7D9CD734-00A5-4D36-9714-BE7763790F19}" dt="2025-05-05T12:55:13.276" v="99" actId="20577"/>
          <ac:spMkLst>
            <pc:docMk/>
            <pc:sldMk cId="3026202536" sldId="286"/>
            <ac:spMk id="11" creationId="{5AC4FDD2-C47D-CAC8-304A-1BDFAAFA83BF}"/>
          </ac:spMkLst>
        </pc:spChg>
        <pc:picChg chg="del">
          <ac:chgData name="Semoka Saliou" userId="3b51930f4d8b5044" providerId="LiveId" clId="{7D9CD734-00A5-4D36-9714-BE7763790F19}" dt="2025-05-05T12:55:16.230" v="100" actId="478"/>
          <ac:picMkLst>
            <pc:docMk/>
            <pc:sldMk cId="3026202536" sldId="286"/>
            <ac:picMk id="5" creationId="{0DD93D36-56CE-97D7-EDD7-8D24172DA59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BA16AF-76DF-418C-8FD7-424A70A681AA}" type="datetime1">
              <a:rPr lang="fr-FR" smtClean="0"/>
              <a:t>06/05/2025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A9702E-0FC3-4B16-9168-63E96B7054D9}" type="datetime1">
              <a:rPr lang="fr-FR" noProof="0" smtClean="0"/>
              <a:t>06/05/2025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7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992F-4487-D3B3-8619-E056C3BB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AAE12C1-7396-C67C-AC70-6B5F613E0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BD83BDA-6E3D-9230-E459-55BFF78D1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3F4B24-06BC-94EB-D9E4-D4A48C992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02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708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8C19-1F4D-8B4A-3A9F-476AD8A5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7CFA8B-EC51-0460-62BC-9C4B8068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C30C9A-49FD-83F7-3938-C991E22C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BEF367-2CD4-2202-D22C-44065602C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025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3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EE77-CA7C-012A-7579-CB4A3671F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8F533B-5046-CA22-B334-CFC565E81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33B23F-17CC-AB79-B4C7-D52574F38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24F51-04ED-B48D-F047-1B1F6F465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224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24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5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440-02D0-48DB-D67B-EB771AEE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19296F-4889-B63D-ABFC-D7A8074BD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E58244-BD2D-9E95-BFFF-062B009C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98C30-4277-309C-2CE7-F7406AF39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08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2094A-7600-2031-4499-C0AB2B21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1939F3-28DE-CA72-E63A-AAA288D6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E71E01-19B4-DA1C-B24A-E07B9D35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9A18B6-60CF-013B-AA39-624BC9B3B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1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8666-E973-8132-D6E3-FACE90AA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77F928-3314-EBDA-54FC-8DF21516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E8492A-1784-13C2-D02E-26CFF6FB0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2E0596-A8A3-5D7F-F639-001B214F7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5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n choix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Col gauche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 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’image 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Modifier le titre</a:t>
            </a:r>
          </a:p>
        </p:txBody>
      </p:sp>
      <p:sp>
        <p:nvSpPr>
          <p:cNvPr id="11" name="Sous-titr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Col gauche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Insérer votre vidéo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Légende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m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" name="E-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noProof="0"/>
              <a:t>Adresse de courrier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19" name="Graphique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0" name="Graphique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Merci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9" name="Graphique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11" name="Graphique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Ajouter un pied de page</a:t>
            </a:r>
            <a:endParaRPr lang="fr-FR" dirty="0"/>
          </a:p>
        </p:txBody>
      </p:sp>
      <p:sp>
        <p:nvSpPr>
          <p:cNvPr id="8" name="Graphique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9" name="Graphique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lt1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Graphique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fr-FR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Jérémie Martin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.bing.com/th/id/OIP.f6IKZGKI1hlVPbZcXdzf4AAAAA?rs=1&amp;pid=ImgDetMain" TargetMode="External"/><Relationship Id="rId2" Type="http://schemas.openxmlformats.org/officeDocument/2006/relationships/hyperlink" Target="https://www.hellopro.fr/images/produit-2/3/2/8/casiers-intelligents-ricoh-france-solutions-dynamiques-6666823.jpg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hyperlink" Target="https://static.vecteezy.com/system/resources/previews/009/584/702/original/3d-illustration-marketing-presentation-pn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drawi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934" y="662608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500" y="1881810"/>
            <a:ext cx="5438774" cy="4769686"/>
          </a:xfrm>
        </p:spPr>
        <p:txBody>
          <a:bodyPr rtlCol="0"/>
          <a:lstStyle/>
          <a:p>
            <a:pPr rtl="0"/>
            <a:r>
              <a:rPr lang="fr-FR" b="1" noProof="1"/>
              <a:t>Contexte du Projet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Contextualisation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Présentation</a:t>
            </a:r>
          </a:p>
          <a:p>
            <a:pPr marL="342900" indent="-342900" algn="just" rtl="0">
              <a:buFont typeface="Wingdings" panose="05000000000000000000" pitchFamily="2" charset="2"/>
              <a:buChar char="q"/>
            </a:pPr>
            <a:r>
              <a:rPr lang="fr-FR" sz="1800" noProof="1"/>
              <a:t>Critique</a:t>
            </a:r>
          </a:p>
          <a:p>
            <a:pPr algn="just" rtl="0"/>
            <a:r>
              <a:rPr lang="fr-FR" b="1" noProof="1"/>
              <a:t>Analyse des besoins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Détails techniques du projet</a:t>
            </a:r>
          </a:p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Contraintes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fr-FR" sz="1800" noProof="1">
                <a:solidFill>
                  <a:prstClr val="black">
                    <a:lumMod val="85000"/>
                    <a:lumOff val="15000"/>
                  </a:prstClr>
                </a:solidFill>
              </a:rPr>
              <a:t>Structure du projet</a:t>
            </a:r>
          </a:p>
          <a:p>
            <a:pPr algn="just" rtl="0"/>
            <a:r>
              <a:rPr lang="fr-FR" b="1" noProof="1"/>
              <a:t>Justificatif du choix du matériel</a:t>
            </a:r>
          </a:p>
          <a:p>
            <a:pPr algn="just" rtl="0"/>
            <a:r>
              <a:rPr lang="fr-FR" b="1" noProof="1"/>
              <a:t>Gantt</a:t>
            </a:r>
          </a:p>
          <a:p>
            <a:pPr algn="just" rtl="0"/>
            <a:r>
              <a:rPr lang="fr-FR" b="1" noProof="1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862" y="0"/>
            <a:ext cx="12019723" cy="665149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3" y="6463427"/>
            <a:ext cx="412407" cy="41915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618667" y="700500"/>
            <a:ext cx="5114773" cy="26652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br>
              <a:rPr lang="fr-FR" sz="5400" dirty="0"/>
            </a:br>
            <a:r>
              <a:rPr lang="fr-FR" sz="4100" dirty="0"/>
              <a:t>Projet</a:t>
            </a:r>
            <a:br>
              <a:rPr lang="fr-FR" sz="5400" dirty="0"/>
            </a:br>
            <a:r>
              <a:rPr lang="fr-FR" sz="5400" dirty="0"/>
              <a:t>CASIER INTELLIGENT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" y="41238"/>
            <a:ext cx="1571625" cy="1124334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-128976" y="4351859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Présenté par</a:t>
            </a:r>
            <a:b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KASSE Serigne Modou</a:t>
            </a:r>
          </a:p>
          <a:p>
            <a:pPr algn="ctr">
              <a:lnSpc>
                <a:spcPct val="220000"/>
              </a:lnSpc>
            </a:pPr>
            <a:r>
              <a:rPr lang="fr-FR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DIALLO Mamadou Saliou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3124818" y="4155166"/>
            <a:ext cx="3230272" cy="1961322"/>
          </a:xfrm>
          <a:prstGeom prst="rect">
            <a:avLst/>
          </a:prstGeom>
        </p:spPr>
        <p:txBody>
          <a:bodyPr vert="horz" lIns="0" tIns="0" rIns="0" bIns="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</a:pP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Encadreur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 TANGUY   Philippe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7" y="-42446"/>
            <a:ext cx="1939787" cy="1171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42" y="1619767"/>
            <a:ext cx="5492598" cy="461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A9BF-6E56-9CEA-78A0-2399F3DA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5741-7248-40CD-CE17-9D1F1A5F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409464"/>
            <a:ext cx="10261299" cy="720000"/>
          </a:xfrm>
        </p:spPr>
        <p:txBody>
          <a:bodyPr/>
          <a:lstStyle/>
          <a:p>
            <a:r>
              <a:rPr lang="fr-FR" b="1" noProof="1"/>
              <a:t>Test Global</a:t>
            </a:r>
            <a:br>
              <a:rPr lang="fr-FR" b="1" noProof="1"/>
            </a:br>
            <a:br>
              <a:rPr lang="fr-FR" b="1" noProof="1"/>
            </a:br>
            <a:r>
              <a:rPr lang="fr-FR" sz="2000" b="1" noProof="1"/>
              <a:t>ESP					           Serveur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C7C9E1-DCFD-9A39-A830-978B19816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8A121E-2EAD-D47A-5CB2-AD0D23AC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4B45C5A-44B2-B69B-016C-8DF2E34F97AF}"/>
              </a:ext>
            </a:extLst>
          </p:cNvPr>
          <p:cNvCxnSpPr/>
          <p:nvPr/>
        </p:nvCxnSpPr>
        <p:spPr>
          <a:xfrm>
            <a:off x="5678572" y="1922442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BFF8AE40-CB31-3A86-E46C-B4F503CF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4" y="2040091"/>
            <a:ext cx="4793204" cy="34611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4B00A7-CDF2-8D72-8FC7-AF4F4BC38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90" y="2040091"/>
            <a:ext cx="5342684" cy="34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C944-6DA2-17E4-02D7-1E8953D8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E6A33-6872-0E6C-2E10-A739609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</a:t>
            </a:r>
            <a:r>
              <a:rPr lang="fr-FR" sz="4400" b="1" dirty="0"/>
              <a:t> de la mémoire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C6E99E-D518-C3B7-6D27-FB3D7D25C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5A0523-3FEA-97FB-3C6C-33FE4009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FC46ACBE-26A5-0D9A-263D-2F9E86D8B0B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DFA1FBE-2256-64C5-130E-6C494AF3D18C}"/>
              </a:ext>
            </a:extLst>
          </p:cNvPr>
          <p:cNvCxnSpPr>
            <a:cxnSpLocks/>
          </p:cNvCxnSpPr>
          <p:nvPr/>
        </p:nvCxnSpPr>
        <p:spPr>
          <a:xfrm>
            <a:off x="7128634" y="3058958"/>
            <a:ext cx="0" cy="35925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5EB8ADF-EC90-DB3C-9B1B-D591A838890A}"/>
              </a:ext>
            </a:extLst>
          </p:cNvPr>
          <p:cNvSpPr txBox="1">
            <a:spLocks/>
          </p:cNvSpPr>
          <p:nvPr/>
        </p:nvSpPr>
        <p:spPr>
          <a:xfrm>
            <a:off x="-221374" y="1955130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Mémoire</a:t>
            </a:r>
            <a:r>
              <a:rPr lang="fr-FR" sz="2800" noProof="1"/>
              <a:t> </a:t>
            </a:r>
            <a:r>
              <a:rPr lang="fr-FR" sz="2000" noProof="1"/>
              <a:t>Flash</a:t>
            </a:r>
            <a:r>
              <a:rPr lang="fr-FR" sz="2800" noProof="1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2CEDA5-51B1-7129-F527-46AA608D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5" y="3170080"/>
            <a:ext cx="3700048" cy="2589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C64A12-D886-BF85-2094-A99EB468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31"/>
          <a:stretch/>
        </p:blipFill>
        <p:spPr>
          <a:xfrm>
            <a:off x="450123" y="4352320"/>
            <a:ext cx="6540379" cy="569375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F3ECEAB-3B32-EDDF-2410-3D3D33419670}"/>
              </a:ext>
            </a:extLst>
          </p:cNvPr>
          <p:cNvSpPr txBox="1">
            <a:spLocks/>
          </p:cNvSpPr>
          <p:nvPr/>
        </p:nvSpPr>
        <p:spPr>
          <a:xfrm>
            <a:off x="540225" y="2530920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Sur le moniteur série avec la fonction </a:t>
            </a:r>
            <a:r>
              <a:rPr lang="fr-FR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ESP.getFlashChipSize</a:t>
            </a:r>
            <a:endParaRPr lang="fr-FR" sz="2000" b="0" noProof="1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16398732-3950-A830-B8F7-A27C783C2F1E}"/>
              </a:ext>
            </a:extLst>
          </p:cNvPr>
          <p:cNvSpPr txBox="1">
            <a:spLocks/>
          </p:cNvSpPr>
          <p:nvPr/>
        </p:nvSpPr>
        <p:spPr>
          <a:xfrm>
            <a:off x="540224" y="3591119"/>
            <a:ext cx="3560921" cy="457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Observation de la taille du code sur la console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4DCDE80-F9D0-A95B-94B0-4CD5E04FC11A}"/>
              </a:ext>
            </a:extLst>
          </p:cNvPr>
          <p:cNvGrpSpPr/>
          <p:nvPr/>
        </p:nvGrpSpPr>
        <p:grpSpPr>
          <a:xfrm>
            <a:off x="7398269" y="3591119"/>
            <a:ext cx="4042480" cy="2814764"/>
            <a:chOff x="7373438" y="3170080"/>
            <a:chExt cx="4042480" cy="2814764"/>
          </a:xfrm>
        </p:grpSpPr>
        <p:pic>
          <p:nvPicPr>
            <p:cNvPr id="19" name="Image 18" descr="Une image contenant texte, capture d’écran, Police, logiciel&#10;&#10;Le contenu généré par l’IA peut être incorrect.">
              <a:extLst>
                <a:ext uri="{FF2B5EF4-FFF2-40B4-BE49-F238E27FC236}">
                  <a16:creationId xmlns:a16="http://schemas.microsoft.com/office/drawing/2014/main" id="{B157CA3F-A197-9147-3F99-9F8A09F8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3438" y="3170080"/>
              <a:ext cx="4042480" cy="1407382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7801E1E-E225-013F-14D3-79B1051C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3438" y="4577462"/>
              <a:ext cx="4042479" cy="1407382"/>
            </a:xfrm>
            <a:prstGeom prst="rect">
              <a:avLst/>
            </a:prstGeom>
          </p:spPr>
        </p:pic>
      </p:grp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22F351A-2000-7D2F-5FF0-549F95F01E06}"/>
              </a:ext>
            </a:extLst>
          </p:cNvPr>
          <p:cNvSpPr txBox="1">
            <a:spLocks/>
          </p:cNvSpPr>
          <p:nvPr/>
        </p:nvSpPr>
        <p:spPr>
          <a:xfrm>
            <a:off x="6839532" y="2923249"/>
            <a:ext cx="4601216" cy="112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noProof="1"/>
              <a:t>La pile (Stack)</a:t>
            </a:r>
          </a:p>
        </p:txBody>
      </p:sp>
    </p:spTree>
    <p:extLst>
      <p:ext uri="{BB962C8B-B14F-4D97-AF65-F5344CB8AC3E}">
        <p14:creationId xmlns:p14="http://schemas.microsoft.com/office/powerpoint/2010/main" val="366210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7F5E-C477-F8A6-2B1D-1180F5B8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1C7A5-3427-3B92-B77D-A451E698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 de la performance</a:t>
            </a:r>
            <a:endParaRPr lang="fr-FR" sz="4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D7DFED-DE1E-9D5C-47AC-A0F19565B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0BCCE4A-BBE5-A6F8-249A-E2E74E64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13" y="2147650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0B934AB3-0B32-DBC2-9FBE-FBB84DE9441C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3E4845D-F8C4-FF36-9A27-6F459F652DE5}"/>
              </a:ext>
            </a:extLst>
          </p:cNvPr>
          <p:cNvSpPr txBox="1">
            <a:spLocks/>
          </p:cNvSpPr>
          <p:nvPr/>
        </p:nvSpPr>
        <p:spPr>
          <a:xfrm>
            <a:off x="-2472614" y="3171967"/>
            <a:ext cx="10732168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Analyse de la mémoire dynamique (heap)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C33F19C-21BC-4D2F-1037-49CF1F9C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85" y="2228196"/>
            <a:ext cx="5486400" cy="2628265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3038137-6072-DBF6-9822-61D9724B2A2C}"/>
              </a:ext>
            </a:extLst>
          </p:cNvPr>
          <p:cNvSpPr txBox="1">
            <a:spLocks/>
          </p:cNvSpPr>
          <p:nvPr/>
        </p:nvSpPr>
        <p:spPr>
          <a:xfrm>
            <a:off x="111963" y="3542329"/>
            <a:ext cx="4823112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600" b="0" noProof="1"/>
          </a:p>
        </p:txBody>
      </p:sp>
    </p:spTree>
    <p:extLst>
      <p:ext uri="{BB962C8B-B14F-4D97-AF65-F5344CB8AC3E}">
        <p14:creationId xmlns:p14="http://schemas.microsoft.com/office/powerpoint/2010/main" val="323397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361D6-4EEC-B40E-3A86-8AE315BF6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24E22-EB43-9F47-5398-BE3FD45F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9939789" cy="720000"/>
          </a:xfrm>
        </p:spPr>
        <p:txBody>
          <a:bodyPr rtlCol="0"/>
          <a:lstStyle/>
          <a:p>
            <a:r>
              <a:rPr lang="fr-FR" sz="4400" b="1" dirty="0"/>
              <a:t>Etude de la </a:t>
            </a:r>
            <a:r>
              <a:rPr lang="fr-FR" sz="4000" b="1" dirty="0"/>
              <a:t>performance de la performance</a:t>
            </a:r>
            <a:endParaRPr lang="fr-FR" sz="4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63C1A-0B92-EB27-611D-B3586C705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1C8CFA3-1E05-CA78-B30A-05F630FF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13" y="2147650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C6261F93-AE21-689A-C9F6-BDEAE2442613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5AC4FDD2-C47D-CAC8-304A-1BDFAAFA83BF}"/>
              </a:ext>
            </a:extLst>
          </p:cNvPr>
          <p:cNvSpPr txBox="1">
            <a:spLocks/>
          </p:cNvSpPr>
          <p:nvPr/>
        </p:nvSpPr>
        <p:spPr>
          <a:xfrm>
            <a:off x="-2472614" y="3171967"/>
            <a:ext cx="10732168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noProof="1"/>
              <a:t>Points d’améliorations possibles 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2650975-5041-FA22-198E-CEA088E16E99}"/>
              </a:ext>
            </a:extLst>
          </p:cNvPr>
          <p:cNvSpPr txBox="1">
            <a:spLocks/>
          </p:cNvSpPr>
          <p:nvPr/>
        </p:nvSpPr>
        <p:spPr>
          <a:xfrm>
            <a:off x="111963" y="3542329"/>
            <a:ext cx="4823112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600" b="0" noProof="1"/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7F064CA4-22C4-F9C8-AB53-6DFAD59FF443}"/>
              </a:ext>
            </a:extLst>
          </p:cNvPr>
          <p:cNvSpPr/>
          <p:nvPr/>
        </p:nvSpPr>
        <p:spPr>
          <a:xfrm>
            <a:off x="4982330" y="2510713"/>
            <a:ext cx="255300" cy="172163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71D0AFC3-0A40-CA0E-8C77-4946484EEE62}"/>
              </a:ext>
            </a:extLst>
          </p:cNvPr>
          <p:cNvSpPr txBox="1">
            <a:spLocks/>
          </p:cNvSpPr>
          <p:nvPr/>
        </p:nvSpPr>
        <p:spPr>
          <a:xfrm>
            <a:off x="5506910" y="3702159"/>
            <a:ext cx="4025484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Regrouper les « Serial.print() »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DC10A9F7-9620-F806-5B6C-CDCA404F9159}"/>
              </a:ext>
            </a:extLst>
          </p:cNvPr>
          <p:cNvSpPr txBox="1">
            <a:spLocks/>
          </p:cNvSpPr>
          <p:nvPr/>
        </p:nvSpPr>
        <p:spPr>
          <a:xfrm>
            <a:off x="5665006" y="2804074"/>
            <a:ext cx="4025484" cy="65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0" noProof="1"/>
              <a:t>Transformer les « Strings » en char</a:t>
            </a:r>
          </a:p>
        </p:txBody>
      </p:sp>
    </p:spTree>
    <p:extLst>
      <p:ext uri="{BB962C8B-B14F-4D97-AF65-F5344CB8AC3E}">
        <p14:creationId xmlns:p14="http://schemas.microsoft.com/office/powerpoint/2010/main" val="302620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7D359A3-E7B3-487A-6D95-A1D6EA2783CC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Problémes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C5EF3A0-84FD-9190-247E-4ACD71DDC6C2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Envoie infinie du badge detecté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8151560-ACB0-A8AD-3B30-95D91F2F3A8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Documentation écran LCD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D723106-0F95-BE1A-497A-F247EA4A6DC9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584728-27DC-F37E-7349-D7B080B7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98" y="1447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4373-203E-4BDE-F475-353DAF3E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03792-C302-51A4-028F-36CA2B0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7480000" cy="720000"/>
          </a:xfrm>
        </p:spPr>
        <p:txBody>
          <a:bodyPr rtlCol="0"/>
          <a:lstStyle/>
          <a:p>
            <a:r>
              <a:rPr lang="fr-FR" b="1" noProof="1"/>
              <a:t>Problèmes &amp;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0AB8A-E980-1393-9951-F993A0E23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15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8417DD-DEED-41D3-9D70-F65D470B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6" name="Sous-titre 4">
            <a:extLst>
              <a:ext uri="{FF2B5EF4-FFF2-40B4-BE49-F238E27FC236}">
                <a16:creationId xmlns:a16="http://schemas.microsoft.com/office/drawing/2014/main" id="{26A812E5-09B6-410C-CB1A-33EC0588BFD7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E205E0F-B7D4-2026-CAF0-5E8E23B8940D}"/>
              </a:ext>
            </a:extLst>
          </p:cNvPr>
          <p:cNvSpPr txBox="1">
            <a:spLocks/>
          </p:cNvSpPr>
          <p:nvPr/>
        </p:nvSpPr>
        <p:spPr>
          <a:xfrm>
            <a:off x="613513" y="159947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noProof="1"/>
              <a:t>Perspectives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72EC3194-E2A7-AFC2-99A2-FD7499920F21}"/>
              </a:ext>
            </a:extLst>
          </p:cNvPr>
          <p:cNvSpPr txBox="1">
            <a:spLocks/>
          </p:cNvSpPr>
          <p:nvPr/>
        </p:nvSpPr>
        <p:spPr>
          <a:xfrm>
            <a:off x="594992" y="2956068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Deploiement à grande échelle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EC9A0163-28CB-28B5-C8ED-D500B0EBE8DA}"/>
              </a:ext>
            </a:extLst>
          </p:cNvPr>
          <p:cNvSpPr txBox="1">
            <a:spLocks/>
          </p:cNvSpPr>
          <p:nvPr/>
        </p:nvSpPr>
        <p:spPr>
          <a:xfrm>
            <a:off x="594992" y="3747062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noProof="1"/>
              <a:t>Interface Web/Mobile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6A391FE2-69F8-483C-43CA-C31133CA7987}"/>
              </a:ext>
            </a:extLst>
          </p:cNvPr>
          <p:cNvSpPr txBox="1">
            <a:spLocks/>
          </p:cNvSpPr>
          <p:nvPr/>
        </p:nvSpPr>
        <p:spPr>
          <a:xfrm>
            <a:off x="613513" y="5497125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0" noProof="1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AD9FDDA9-A75D-6265-41B4-D586336B2067}"/>
              </a:ext>
            </a:extLst>
          </p:cNvPr>
          <p:cNvSpPr txBox="1">
            <a:spLocks/>
          </p:cNvSpPr>
          <p:nvPr/>
        </p:nvSpPr>
        <p:spPr>
          <a:xfrm>
            <a:off x="594992" y="4469441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Mode veille intelligent pour minimiser la     consommation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567549A-7CF8-58D2-6347-3CE224EBE9E5}"/>
              </a:ext>
            </a:extLst>
          </p:cNvPr>
          <p:cNvSpPr txBox="1">
            <a:spLocks/>
          </p:cNvSpPr>
          <p:nvPr/>
        </p:nvSpPr>
        <p:spPr>
          <a:xfrm>
            <a:off x="594992" y="5383784"/>
            <a:ext cx="5606034" cy="4019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dirty="0"/>
              <a:t> Double authentification (A2F)</a:t>
            </a:r>
          </a:p>
        </p:txBody>
      </p:sp>
      <p:pic>
        <p:nvPicPr>
          <p:cNvPr id="12" name="Image 11" descr="Une image contenant clipart, Graphique, dessin humoristique, illustration&#10;&#10;Le contenu généré par l’IA peut être incorrect.">
            <a:extLst>
              <a:ext uri="{FF2B5EF4-FFF2-40B4-BE49-F238E27FC236}">
                <a16:creationId xmlns:a16="http://schemas.microsoft.com/office/drawing/2014/main" id="{68F99090-7537-76B3-7017-7D614155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17" y="156677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4038E29B-7482-4728-A14F-96CF54DE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Gantt du Projet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115F7F-CAE4-C59B-2403-119A9066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9" y="2257920"/>
            <a:ext cx="11648713" cy="27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0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03CF-D71D-2B45-E8D6-CB187CF3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C52788AE-39A2-8067-2A7B-E24CCBD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dirty="0"/>
              <a:t>Grande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9827EE6-49ED-A0BF-ED61-861159AC2FC2}"/>
              </a:ext>
            </a:extLst>
          </p:cNvPr>
          <p:cNvSpPr txBox="1">
            <a:spLocks/>
          </p:cNvSpPr>
          <p:nvPr/>
        </p:nvSpPr>
        <p:spPr>
          <a:xfrm>
            <a:off x="800400" y="800400"/>
            <a:ext cx="5997965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5F0C7FC-CF22-5996-78BF-16D7F2FBA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65" y="2281464"/>
            <a:ext cx="1009122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Mise en place d’un système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intelligent et sécurisé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l’échange de matériel sur le campus.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 robuste :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ESP32, NFC, MQTT, serveur Python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 validés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ouverture des casiers, vérification des badges, performance mémoire.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Problèmes résolus partiellement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mais des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pistes d’amélioration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sont identifiées.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Perspectives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Déploiement à grande échelle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Interface Web / Mobile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Mode veille &amp; Authentification à deux facteurs</a:t>
            </a:r>
          </a:p>
        </p:txBody>
      </p:sp>
    </p:spTree>
    <p:extLst>
      <p:ext uri="{BB962C8B-B14F-4D97-AF65-F5344CB8AC3E}">
        <p14:creationId xmlns:p14="http://schemas.microsoft.com/office/powerpoint/2010/main" val="74868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00" y="2976465"/>
            <a:ext cx="4370400" cy="3176404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fr-FR" dirty="0"/>
              <a:t>Merci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>
                <a:solidFill>
                  <a:schemeClr val="bg1"/>
                </a:solidFill>
              </a:rPr>
              <a:t>PRJ1401  |  SNIO 2024 / 2025</a:t>
            </a:r>
          </a:p>
          <a:p>
            <a:pPr algn="ctr"/>
            <a:endParaRPr lang="fr-FR" sz="1600" b="1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2F83-EA15-7E74-72D9-BD65E9F7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3C7BC-F1DA-315A-8DD6-C6A1167B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4798643" cy="720000"/>
          </a:xfrm>
        </p:spPr>
        <p:txBody>
          <a:bodyPr/>
          <a:lstStyle/>
          <a:p>
            <a:r>
              <a:rPr lang="fr-FR" dirty="0"/>
              <a:t>Références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CFA6FF-AEA9-F3A1-E54A-FB48595B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19</a:t>
            </a:fld>
            <a:endParaRPr lang="fr-FR" noProof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1D46F2-D5D6-B67E-E6E0-0A17DA23A732}"/>
              </a:ext>
            </a:extLst>
          </p:cNvPr>
          <p:cNvSpPr txBox="1">
            <a:spLocks/>
          </p:cNvSpPr>
          <p:nvPr/>
        </p:nvSpPr>
        <p:spPr>
          <a:xfrm>
            <a:off x="647999" y="1875184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Crédits images :</a:t>
            </a:r>
          </a:p>
          <a:p>
            <a:r>
              <a:rPr lang="fr-FR" sz="1000" dirty="0">
                <a:hlinkClick r:id="rId2"/>
              </a:rPr>
              <a:t>https://www.hellopro.fr/images/produit-2/3/2/8/casiers-intelligents-ricoh-france-solutions-dynamiques-6666823.jpg</a:t>
            </a:r>
            <a:endParaRPr lang="fr-FR" sz="1000" dirty="0"/>
          </a:p>
          <a:p>
            <a:endParaRPr lang="fr-FR" sz="1000" dirty="0"/>
          </a:p>
          <a:p>
            <a:r>
              <a:rPr lang="fr-FR" sz="1000" noProof="1">
                <a:hlinkClick r:id="rId3"/>
              </a:rPr>
              <a:t>https://th.bing.com/th/id/OIP.f6IKZGKI1hlVPbZcXdzf4AAAAA?rs=1&amp;pid=ImgDetMain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hlinkClick r:id="rId4"/>
              </a:rPr>
              <a:t>https://static.vecteezy.com/system/resources/previews/009/584/702/original/3d-illustration-marketing-presentation-png.png</a:t>
            </a:r>
            <a:endParaRPr lang="fr-FR" sz="1000" noProof="1"/>
          </a:p>
          <a:p>
            <a:endParaRPr lang="fr-FR" sz="1000" noProof="1"/>
          </a:p>
          <a:p>
            <a:r>
              <a:rPr lang="fr-FR" sz="1000" noProof="1">
                <a:solidFill>
                  <a:srgbClr val="FF0000"/>
                </a:solidFill>
              </a:rPr>
              <a:t>https://www.freepik.com/free-vector/global-distribution-international-cargo-freight-company-supply-chain-management-logistics-operations-control-streamline-your-logistics-concept-pinkish-coral-bluevector-isolated-illustration_11667283.htm</a:t>
            </a:r>
          </a:p>
          <a:p>
            <a:endParaRPr lang="fr-FR" sz="1000" noProof="1"/>
          </a:p>
          <a:p>
            <a:r>
              <a:rPr lang="fr-FR" sz="1000" dirty="0">
                <a:solidFill>
                  <a:srgbClr val="FF0000"/>
                </a:solidFill>
              </a:rPr>
              <a:t>https://img.freepik.com/free-vector/custom-style-script-website-optimization-coding-software-development-female-programmer-cartoon-character-working-adding-javascript-css-code_335657-2370.jpg?uid=R128373036&amp;ga=GA1.1.328889620.1741061085&amp;semt=ais_hybrid</a:t>
            </a:r>
          </a:p>
          <a:p>
            <a:endParaRPr lang="fr-FR" sz="1000" dirty="0">
              <a:solidFill>
                <a:srgbClr val="FF0000"/>
              </a:solidFill>
            </a:endParaRPr>
          </a:p>
          <a:p>
            <a:r>
              <a:rPr lang="fr-FR" sz="1000" dirty="0">
                <a:solidFill>
                  <a:srgbClr val="FF0000"/>
                </a:solidFill>
              </a:rPr>
              <a:t>https://www.freepik.com/free-vector/computer-technician-with-wrench-repairing-computer-screen-with-gears-computer-service-laptop-repair-center-notebook-setup-service-concept_11668785.htm#fromView=search&amp;page=1&amp;position=14&amp;uuid=96ecb00d-65c7-4b00-a519-bff9a126b4a3&amp;query=techn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260E77-BD73-E6BE-E57D-42C9C26C4EDA}"/>
              </a:ext>
            </a:extLst>
          </p:cNvPr>
          <p:cNvSpPr txBox="1">
            <a:spLocks/>
          </p:cNvSpPr>
          <p:nvPr/>
        </p:nvSpPr>
        <p:spPr>
          <a:xfrm>
            <a:off x="6617274" y="1901690"/>
            <a:ext cx="4798643" cy="3359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Matériels Utilisés :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</a:rPr>
              <a:t>Draw.io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Mermaid</a:t>
            </a:r>
            <a:r>
              <a:rPr lang="fr-FR" sz="1600" b="1" dirty="0">
                <a:solidFill>
                  <a:srgbClr val="FF0000"/>
                </a:solidFill>
              </a:rPr>
              <a:t> Live Editor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rgbClr val="FF0000"/>
                </a:solidFill>
              </a:rPr>
              <a:t>Freepik</a:t>
            </a:r>
            <a:endParaRPr lang="fr-FR" sz="16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5FA7BE-2E70-B591-B9C4-7F9CE7557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391" y="150930"/>
            <a:ext cx="3166857" cy="957159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834" y="1009857"/>
            <a:ext cx="5438774" cy="5153994"/>
          </a:xfrm>
        </p:spPr>
        <p:txBody>
          <a:bodyPr rtlCol="0"/>
          <a:lstStyle/>
          <a:p>
            <a:r>
              <a:rPr lang="fr-FR" b="1" dirty="0"/>
              <a:t>1. Contexte du Projet</a:t>
            </a:r>
            <a:endParaRPr lang="fr-FR" dirty="0"/>
          </a:p>
          <a:p>
            <a:r>
              <a:rPr lang="fr-FR" b="1" dirty="0"/>
              <a:t>2. Présentation du Projet</a:t>
            </a:r>
          </a:p>
          <a:p>
            <a:r>
              <a:rPr lang="fr-FR" b="1" dirty="0"/>
              <a:t>3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Architecture du projet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Externe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Architecture Interne</a:t>
            </a:r>
          </a:p>
          <a:p>
            <a:r>
              <a:rPr lang="fr-FR" b="1" dirty="0"/>
              <a:t>4. Test &amp; Validation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unitaire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Test Global</a:t>
            </a:r>
          </a:p>
          <a:p>
            <a:r>
              <a:rPr lang="fr-FR" b="1" dirty="0"/>
              <a:t>5. Etude des Performances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/>
              <a:t>Analyse de la mémoire</a:t>
            </a:r>
          </a:p>
          <a:p>
            <a:r>
              <a:rPr lang="fr-FR" b="1" dirty="0"/>
              <a:t>6. </a:t>
            </a:r>
            <a:r>
              <a:rPr lang="fr-FR" b="1" noProof="1"/>
              <a:t>Problèmes &amp; Perspectives</a:t>
            </a:r>
            <a:endParaRPr lang="fr-FR" b="1" dirty="0"/>
          </a:p>
          <a:p>
            <a:r>
              <a:rPr lang="fr-FR" b="1" dirty="0"/>
              <a:t>7. Gantt</a:t>
            </a:r>
            <a:endParaRPr lang="fr-FR" dirty="0"/>
          </a:p>
          <a:p>
            <a:r>
              <a:rPr lang="fr-FR" b="1" dirty="0"/>
              <a:t>8. 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857"/>
            <a:ext cx="483704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83735"/>
            <a:ext cx="5414122" cy="903585"/>
          </a:xfrm>
        </p:spPr>
        <p:txBody>
          <a:bodyPr rtlCol="0"/>
          <a:lstStyle/>
          <a:p>
            <a:pPr rtl="0"/>
            <a:r>
              <a:rPr lang="fr-FR" b="1" dirty="0"/>
              <a:t>Contexte du projet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866422"/>
            <a:ext cx="4654355" cy="4028741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Monde moderne (hyper connecté)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Besoin d’optimiser l’expérience des étudiants et des professeurs au sein des campus 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Projet de réalisation d’un campus connecté « Campusco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Améliorer le cadre de vie sur l’ensemble de ses 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Moderniser ses campus et se faire une place parmi les universités les plus modernes dans le monde actuellement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BFE5F-B65A-66C9-C95F-BFDCB705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1" y="1404917"/>
            <a:ext cx="7304022" cy="4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3455" y="1616083"/>
            <a:ext cx="4813301" cy="3962739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Création d’un système de casiers intelligents connectés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fr-FR" dirty="0"/>
              <a:t>Proposition d’une solution automatisée et connectée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Un  dispositif qui offre une expérience fluide et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Faciliter les échanges de matériels entre les usagers des campus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Garantir la sécurité des biens des usagers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5459896" y="465794"/>
            <a:ext cx="5956021" cy="90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Présentation du projet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53FCC-89C4-6DF1-BDBC-0040CBF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645" y="288796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0393-6A9C-A4F7-EC3E-B0CF16D0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F0CE-D11C-C4D6-FF0B-1989E628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CB71A2-D0DE-477E-617C-949E3916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612B25A-9A29-41AF-9EF6-413945A8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97415FE7-2E11-0DB1-4460-9EA195242B69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F418E-5A98-D709-01F4-92BB3064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06" y="1676086"/>
            <a:ext cx="6145145" cy="44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BC18D2-6964-5519-19A0-D8E4838BF0FF}"/>
              </a:ext>
            </a:extLst>
          </p:cNvPr>
          <p:cNvSpPr txBox="1">
            <a:spLocks/>
          </p:cNvSpPr>
          <p:nvPr/>
        </p:nvSpPr>
        <p:spPr>
          <a:xfrm>
            <a:off x="648001" y="1718228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Externe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8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1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pic>
        <p:nvPicPr>
          <p:cNvPr id="19" name="Image 18" descr="Une image contenant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22E58123-909E-A3CD-519E-326F4897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33" y="289816"/>
            <a:ext cx="4942566" cy="6278368"/>
          </a:xfrm>
          <a:prstGeom prst="rect">
            <a:avLst/>
          </a:prstGeom>
        </p:spPr>
      </p:pic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224358" y="2078229"/>
            <a:ext cx="4243881" cy="3885250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Identification du badge NFC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Vérification du badge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Activation du mécanisme d’ouverture</a:t>
            </a:r>
            <a:endParaRPr lang="fr-FR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FR" b="1" dirty="0"/>
              <a:t>Confirmation de l’ouverture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C538EC-C8C6-3D9B-644B-589270E8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9" y="670211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31EBF28-2487-007A-73B6-524502F86C94}"/>
              </a:ext>
            </a:extLst>
          </p:cNvPr>
          <p:cNvSpPr txBox="1">
            <a:spLocks/>
          </p:cNvSpPr>
          <p:nvPr/>
        </p:nvSpPr>
        <p:spPr>
          <a:xfrm>
            <a:off x="363079" y="1585707"/>
            <a:ext cx="624313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800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Interne</a:t>
            </a:r>
            <a:endParaRPr lang="fr-FR" sz="20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2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648000"/>
            <a:ext cx="6243130" cy="720000"/>
          </a:xfrm>
        </p:spPr>
        <p:txBody>
          <a:bodyPr rtlCol="0"/>
          <a:lstStyle/>
          <a:p>
            <a:pPr lvl="0" algn="just"/>
            <a:r>
              <a:rPr lang="fr-FR" b="1" noProof="1">
                <a:solidFill>
                  <a:prstClr val="black">
                    <a:lumMod val="85000"/>
                    <a:lumOff val="15000"/>
                  </a:prstClr>
                </a:solidFill>
              </a:rPr>
              <a:t>Architecture du projet</a:t>
            </a:r>
            <a:endParaRPr lang="fr-FR" sz="4400" noProof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23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-690562" y="6651496"/>
            <a:ext cx="4497870" cy="8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noProof="1"/>
              <a:t>PRJ1401  |  SNIO 2024 / 2025</a:t>
            </a:r>
          </a:p>
          <a:p>
            <a:pPr algn="ctr"/>
            <a:endParaRPr lang="fr-FR" sz="1600" b="1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EC215B-F183-519E-8876-4C8A3F32DA3C}"/>
              </a:ext>
            </a:extLst>
          </p:cNvPr>
          <p:cNvSpPr txBox="1"/>
          <p:nvPr/>
        </p:nvSpPr>
        <p:spPr>
          <a:xfrm>
            <a:off x="913040" y="5288844"/>
            <a:ext cx="4072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Microcontrôleur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444225-A9E4-E8A9-E107-0E4DCD482042}"/>
              </a:ext>
            </a:extLst>
          </p:cNvPr>
          <p:cNvSpPr txBox="1"/>
          <p:nvPr/>
        </p:nvSpPr>
        <p:spPr>
          <a:xfrm>
            <a:off x="913042" y="5886008"/>
            <a:ext cx="399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Architecture Serveur</a:t>
            </a:r>
          </a:p>
        </p:txBody>
      </p:sp>
      <p:pic>
        <p:nvPicPr>
          <p:cNvPr id="26" name="Image 25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B153F34-739E-771F-F979-81799B74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79" y="1008000"/>
            <a:ext cx="6314583" cy="5373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1" y="5885186"/>
            <a:ext cx="459811" cy="3909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" y="5246255"/>
            <a:ext cx="461167" cy="423781"/>
          </a:xfrm>
          <a:prstGeom prst="rect">
            <a:avLst/>
          </a:prstGeom>
        </p:spPr>
      </p:pic>
      <p:sp>
        <p:nvSpPr>
          <p:cNvPr id="30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1704456" y="4798826"/>
            <a:ext cx="952070" cy="541541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noProof="1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1"/>
              <a:t>Tests &amp; Validation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44E4B67-A469-6A63-1424-FED03D462487}"/>
              </a:ext>
            </a:extLst>
          </p:cNvPr>
          <p:cNvSpPr txBox="1">
            <a:spLocks/>
          </p:cNvSpPr>
          <p:nvPr/>
        </p:nvSpPr>
        <p:spPr>
          <a:xfrm>
            <a:off x="648000" y="1463008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Tests Unitaires</a:t>
            </a:r>
            <a:endParaRPr lang="fr-FR" sz="28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7007C56-80B3-96AD-BB15-638A29063B79}"/>
              </a:ext>
            </a:extLst>
          </p:cNvPr>
          <p:cNvSpPr txBox="1">
            <a:spLocks/>
          </p:cNvSpPr>
          <p:nvPr/>
        </p:nvSpPr>
        <p:spPr>
          <a:xfrm>
            <a:off x="429338" y="2240769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Wi-FI &amp; MQTT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A5A386-DDC6-4FAB-5F73-B754312DE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86"/>
          <a:stretch/>
        </p:blipFill>
        <p:spPr bwMode="auto">
          <a:xfrm>
            <a:off x="295070" y="2966506"/>
            <a:ext cx="4164288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4630CF-DCDB-1904-C6A4-6191ECF9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3854985"/>
            <a:ext cx="50101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B9D8566-24B3-CE58-E271-235007071791}"/>
              </a:ext>
            </a:extLst>
          </p:cNvPr>
          <p:cNvCxnSpPr>
            <a:cxnSpLocks/>
          </p:cNvCxnSpPr>
          <p:nvPr/>
        </p:nvCxnSpPr>
        <p:spPr>
          <a:xfrm>
            <a:off x="6096000" y="3670163"/>
            <a:ext cx="0" cy="264870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22204F-314A-1B24-41BD-64990F07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0" y="4621877"/>
            <a:ext cx="5382864" cy="10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24B3E1-985D-9EF8-2EAB-503212C3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85" y="4440902"/>
            <a:ext cx="32289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45FEC8C-D647-6CEA-8573-BD763FB8DE40}"/>
              </a:ext>
            </a:extLst>
          </p:cNvPr>
          <p:cNvSpPr txBox="1">
            <a:spLocks/>
          </p:cNvSpPr>
          <p:nvPr/>
        </p:nvSpPr>
        <p:spPr>
          <a:xfrm>
            <a:off x="6406726" y="3670163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noProof="1"/>
              <a:t>Connexion du serveur au MQTT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494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5667" y="403196"/>
            <a:ext cx="10261299" cy="720000"/>
          </a:xfrm>
        </p:spPr>
        <p:txBody>
          <a:bodyPr/>
          <a:lstStyle/>
          <a:p>
            <a:r>
              <a:rPr lang="fr-FR" b="1" noProof="1"/>
              <a:t>Tests &amp; Validation</a:t>
            </a:r>
            <a:br>
              <a:rPr lang="fr-FR" b="1" noProof="1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000" y="2078228"/>
            <a:ext cx="318000" cy="2562699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3935905" y="1405601"/>
            <a:ext cx="0" cy="349770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4007433" y="1577883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Serveur – Verification Badge</a:t>
            </a:r>
          </a:p>
          <a:p>
            <a:pPr marL="0" indent="0">
              <a:buNone/>
            </a:pPr>
            <a:endParaRPr lang="fr-FR" b="1" noProof="1"/>
          </a:p>
        </p:txBody>
      </p:sp>
      <p:cxnSp>
        <p:nvCxnSpPr>
          <p:cNvPr id="14" name="Connecteur droit 13"/>
          <p:cNvCxnSpPr/>
          <p:nvPr/>
        </p:nvCxnSpPr>
        <p:spPr>
          <a:xfrm>
            <a:off x="7825425" y="1730285"/>
            <a:ext cx="0" cy="369648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 txBox="1">
            <a:spLocks/>
          </p:cNvSpPr>
          <p:nvPr/>
        </p:nvSpPr>
        <p:spPr>
          <a:xfrm>
            <a:off x="7989734" y="1929064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Ouverture Casier</a:t>
            </a:r>
          </a:p>
          <a:p>
            <a:pPr marL="0" indent="0">
              <a:buNone/>
            </a:pPr>
            <a:r>
              <a:rPr lang="fr-FR" b="1" noProof="1"/>
              <a:t>Casier 1</a:t>
            </a:r>
          </a:p>
          <a:p>
            <a:pPr marL="0" indent="0">
              <a:buNone/>
            </a:pPr>
            <a:endParaRPr lang="fr-FR" b="1" noProof="1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569634-4461-D092-061A-5BC564033AD0}"/>
              </a:ext>
            </a:extLst>
          </p:cNvPr>
          <p:cNvSpPr txBox="1">
            <a:spLocks/>
          </p:cNvSpPr>
          <p:nvPr/>
        </p:nvSpPr>
        <p:spPr>
          <a:xfrm>
            <a:off x="329955" y="1405602"/>
            <a:ext cx="3804730" cy="3497702"/>
          </a:xfrm>
          <a:prstGeom prst="rect">
            <a:avLst/>
          </a:prstGeom>
        </p:spPr>
        <p:txBody>
          <a:bodyPr rtlCol="0"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noProof="1"/>
              <a:t>Lecture Badge NFC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CB5410-BFAF-2EF6-B839-A4536E79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9" y="2294445"/>
            <a:ext cx="3555316" cy="2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070DD09-CEF5-1C6B-5CA8-AA7F6FED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71" y="2469619"/>
            <a:ext cx="3723585" cy="8899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C7A782-9039-A77C-4D02-6B13A9F9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2837025"/>
            <a:ext cx="3479730" cy="118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120E2A-FEA7-1988-8245-1D36E6FB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11" y="4702508"/>
            <a:ext cx="3479731" cy="10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7AAA833-75F5-B170-94BB-EC014F11E941}"/>
              </a:ext>
            </a:extLst>
          </p:cNvPr>
          <p:cNvSpPr txBox="1"/>
          <p:nvPr/>
        </p:nvSpPr>
        <p:spPr>
          <a:xfrm>
            <a:off x="8035078" y="4130489"/>
            <a:ext cx="652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b="1" noProof="1"/>
              <a:t>Casier 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3D6B96-4719-A56A-34F3-25FCFB2F8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50" y="3686461"/>
            <a:ext cx="3798802" cy="8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91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535_TF11936837.potx" id="{C836DC5B-55DF-4C7A-B05D-CA00C8AF6F39}" vid="{68EDAFA6-5C53-4492-A26E-E7D82FE046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0</TotalTime>
  <Words>733</Words>
  <Application>Microsoft Office PowerPoint</Application>
  <PresentationFormat>Grand écran</PresentationFormat>
  <Paragraphs>159</Paragraphs>
  <Slides>19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Bodoni MT</vt:lpstr>
      <vt:lpstr>Calibri</vt:lpstr>
      <vt:lpstr>Cambria</vt:lpstr>
      <vt:lpstr>Gill Sans MT</vt:lpstr>
      <vt:lpstr>Times New Roman</vt:lpstr>
      <vt:lpstr>Wingdings</vt:lpstr>
      <vt:lpstr>Thème Office</vt:lpstr>
      <vt:lpstr>Plan</vt:lpstr>
      <vt:lpstr>Plan</vt:lpstr>
      <vt:lpstr>Contexte du projet</vt:lpstr>
      <vt:lpstr>Présentation PowerPoint</vt:lpstr>
      <vt:lpstr>Architecture du projet</vt:lpstr>
      <vt:lpstr>Architecture du projet</vt:lpstr>
      <vt:lpstr>Architecture du projet</vt:lpstr>
      <vt:lpstr>Tests &amp; Validation</vt:lpstr>
      <vt:lpstr>Tests &amp; Validation </vt:lpstr>
      <vt:lpstr>Test Global  ESP                Serveur</vt:lpstr>
      <vt:lpstr>Etude de la performance de la mémoire</vt:lpstr>
      <vt:lpstr>Etude de la performance de la performance</vt:lpstr>
      <vt:lpstr>Etude de la performance de la performance</vt:lpstr>
      <vt:lpstr>Problèmes &amp; Perspectives</vt:lpstr>
      <vt:lpstr>Problèmes &amp; Perspectives</vt:lpstr>
      <vt:lpstr>Grande image</vt:lpstr>
      <vt:lpstr>Grande image</vt:lpstr>
      <vt:lpstr>Merci</vt:lpstr>
      <vt:lpstr>Références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Semoka Saliou</cp:lastModifiedBy>
  <cp:revision>1</cp:revision>
  <dcterms:created xsi:type="dcterms:W3CDTF">2025-02-28T19:35:38Z</dcterms:created>
  <dcterms:modified xsi:type="dcterms:W3CDTF">2025-05-06T08:21:54Z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